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  <p:sldId id="270" r:id="rId14"/>
    <p:sldId id="271" r:id="rId15"/>
    <p:sldId id="272" r:id="rId16"/>
    <p:sldId id="273" r:id="rId17"/>
  </p:sldIdLst>
  <p:sldSz cx="10080625" cy="7559675"/>
  <p:notesSz cx="10080625" cy="755967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52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756046" y="2348401"/>
            <a:ext cx="8568531" cy="1620430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12093" y="4283815"/>
            <a:ext cx="7056437" cy="19319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06.12.2022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‹Nr.›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06.12.2022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‹Nr.›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7308452" y="302739"/>
            <a:ext cx="2268140" cy="6450222"/>
          </a:xfrm>
        </p:spPr>
        <p:txBody>
          <a:bodyPr vert="eaVert"/>
          <a:lstStyle>
            <a:lvl1pPr algn="l"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504030" y="302739"/>
            <a:ext cx="6636411" cy="6450222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06.12.2022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‹Nr.›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06.12.2022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‹Nr.›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96299" y="4857792"/>
            <a:ext cx="8568531" cy="150143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96299" y="3204113"/>
            <a:ext cx="8568531" cy="165367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06.12.2022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‹Nr.›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504030" y="1763925"/>
            <a:ext cx="4452275" cy="498903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5124317" y="1763925"/>
            <a:ext cx="4452275" cy="498903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06.12.2022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‹Nr.›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504030" y="1692177"/>
            <a:ext cx="4454026" cy="7052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504030" y="2397396"/>
            <a:ext cx="4454026" cy="43555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5120822" y="1692177"/>
            <a:ext cx="4455776" cy="7052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5120822" y="2397396"/>
            <a:ext cx="4455776" cy="43555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06.12.2022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‹Nr.›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06.12.2022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‹Nr.›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06.12.2022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‹Nr.›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04036" y="300986"/>
            <a:ext cx="3316456" cy="1280945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3941244" y="300990"/>
            <a:ext cx="5635349" cy="645197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504036" y="1581936"/>
            <a:ext cx="3316456" cy="517102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06.12.2022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‹Nr.›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975872" y="5291773"/>
            <a:ext cx="6048374" cy="624724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975872" y="675470"/>
            <a:ext cx="6048374" cy="45358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975872" y="5916498"/>
            <a:ext cx="6048374" cy="88721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06.12.2022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‹Nr.›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Shape 1058"/>
          <p:cNvSpPr>
            <a:spLocks noGrp="1" noChangeArrowheads="1"/>
          </p:cNvSpPr>
          <p:nvPr userDrawn="1"/>
        </p:nvSpPr>
        <p:spPr bwMode="auto">
          <a:xfrm>
            <a:off x="0" y="2"/>
            <a:ext cx="10080624" cy="7538676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0" y="30392"/>
                </a:moveTo>
                <a:lnTo>
                  <a:pt x="0" y="30392"/>
                </a:lnTo>
                <a:cubicBezTo>
                  <a:pt x="0" y="30392"/>
                  <a:pt x="30246" y="52055"/>
                  <a:pt x="43200" y="35131"/>
                </a:cubicBezTo>
                <a:lnTo>
                  <a:pt x="43200" y="0"/>
                </a:lnTo>
                <a:lnTo>
                  <a:pt x="0" y="0"/>
                </a:lnTo>
                <a:lnTo>
                  <a:pt x="0" y="30392"/>
                </a:lnTo>
                <a:close/>
              </a:path>
            </a:pathLst>
          </a:custGeom>
          <a:solidFill>
            <a:schemeClr val="accent1"/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" name="Shape 1059"/>
          <p:cNvSpPr>
            <a:spLocks noGrp="1" noChangeArrowheads="1"/>
          </p:cNvSpPr>
          <p:nvPr userDrawn="1"/>
        </p:nvSpPr>
        <p:spPr bwMode="auto">
          <a:xfrm>
            <a:off x="0" y="2"/>
            <a:ext cx="10080624" cy="7538676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30392"/>
                </a:moveTo>
                <a:lnTo>
                  <a:pt x="-22" y="30392"/>
                </a:lnTo>
                <a:cubicBezTo>
                  <a:pt x="-22" y="30392"/>
                  <a:pt x="30330" y="52055"/>
                  <a:pt x="43245" y="35131"/>
                </a:cubicBezTo>
              </a:path>
            </a:pathLst>
          </a:custGeom>
          <a:solidFill>
            <a:srgbClr val="FFFFFF"/>
          </a:solidFill>
          <a:ln w="7560">
            <a:solidFill>
              <a:srgbClr val="FFFFFF"/>
            </a:solidFill>
            <a:round/>
            <a:headEnd/>
            <a:tailEnd/>
          </a:ln>
        </p:spPr>
      </p:sp>
      <p:sp>
        <p:nvSpPr>
          <p:cNvPr id="9" name="Shape 1060"/>
          <p:cNvSpPr>
            <a:spLocks noGrp="1" noChangeArrowheads="1"/>
          </p:cNvSpPr>
          <p:nvPr userDrawn="1"/>
        </p:nvSpPr>
        <p:spPr bwMode="auto">
          <a:xfrm>
            <a:off x="0" y="2"/>
            <a:ext cx="10080624" cy="7538676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29977"/>
                </a:moveTo>
                <a:lnTo>
                  <a:pt x="-22" y="29977"/>
                </a:lnTo>
                <a:cubicBezTo>
                  <a:pt x="-22" y="29977"/>
                  <a:pt x="29238" y="51595"/>
                  <a:pt x="43239" y="32973"/>
                </a:cubicBezTo>
              </a:path>
            </a:pathLst>
          </a:custGeom>
          <a:solidFill>
            <a:srgbClr val="FFFFFF"/>
          </a:solidFill>
          <a:ln w="6930">
            <a:solidFill>
              <a:srgbClr val="FFFFFF">
                <a:alpha val="0"/>
              </a:srgbClr>
            </a:solidFill>
            <a:round/>
            <a:headEnd/>
            <a:tailEnd/>
          </a:ln>
        </p:spPr>
      </p:sp>
      <p:sp>
        <p:nvSpPr>
          <p:cNvPr id="10" name="Shape 1061"/>
          <p:cNvSpPr>
            <a:spLocks noGrp="1" noChangeArrowheads="1"/>
          </p:cNvSpPr>
          <p:nvPr userDrawn="1"/>
        </p:nvSpPr>
        <p:spPr bwMode="auto">
          <a:xfrm>
            <a:off x="0" y="2"/>
            <a:ext cx="10080624" cy="7538676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29562"/>
                </a:moveTo>
                <a:lnTo>
                  <a:pt x="-22" y="29562"/>
                </a:lnTo>
                <a:cubicBezTo>
                  <a:pt x="-22" y="29562"/>
                  <a:pt x="28147" y="51135"/>
                  <a:pt x="43233" y="30816"/>
                </a:cubicBezTo>
              </a:path>
            </a:pathLst>
          </a:custGeom>
          <a:solidFill>
            <a:srgbClr val="FFFFFF"/>
          </a:solidFill>
          <a:ln w="6300">
            <a:solidFill>
              <a:srgbClr val="FFFFFF">
                <a:alpha val="77254"/>
              </a:srgbClr>
            </a:solidFill>
            <a:round/>
            <a:headEnd/>
            <a:tailEnd/>
          </a:ln>
        </p:spPr>
      </p:sp>
      <p:sp>
        <p:nvSpPr>
          <p:cNvPr id="11" name="Shape 1062"/>
          <p:cNvSpPr>
            <a:spLocks noGrp="1" noChangeArrowheads="1"/>
          </p:cNvSpPr>
          <p:nvPr userDrawn="1"/>
        </p:nvSpPr>
        <p:spPr bwMode="auto">
          <a:xfrm>
            <a:off x="0" y="2"/>
            <a:ext cx="10080624" cy="7538676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29147"/>
                </a:moveTo>
                <a:lnTo>
                  <a:pt x="-22" y="29147"/>
                </a:lnTo>
                <a:cubicBezTo>
                  <a:pt x="-22" y="29147"/>
                  <a:pt x="27056" y="50675"/>
                  <a:pt x="43228" y="28658"/>
                </a:cubicBezTo>
              </a:path>
            </a:pathLst>
          </a:custGeom>
          <a:solidFill>
            <a:srgbClr val="FFFFFF"/>
          </a:solidFill>
          <a:ln w="5670">
            <a:solidFill>
              <a:srgbClr val="FFFFFF">
                <a:alpha val="65882"/>
              </a:srgbClr>
            </a:solidFill>
            <a:round/>
            <a:headEnd/>
            <a:tailEnd/>
          </a:ln>
        </p:spPr>
      </p:sp>
      <p:sp>
        <p:nvSpPr>
          <p:cNvPr id="12" name="Shape 1063"/>
          <p:cNvSpPr>
            <a:spLocks noGrp="1" noChangeArrowheads="1"/>
          </p:cNvSpPr>
          <p:nvPr userDrawn="1"/>
        </p:nvSpPr>
        <p:spPr bwMode="auto">
          <a:xfrm>
            <a:off x="0" y="2"/>
            <a:ext cx="10080624" cy="7538676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28733"/>
                </a:moveTo>
                <a:lnTo>
                  <a:pt x="-22" y="28733"/>
                </a:lnTo>
                <a:cubicBezTo>
                  <a:pt x="-22" y="28733"/>
                  <a:pt x="25965" y="50214"/>
                  <a:pt x="43222" y="26500"/>
                </a:cubicBezTo>
              </a:path>
            </a:pathLst>
          </a:custGeom>
          <a:solidFill>
            <a:srgbClr val="FFFFFF"/>
          </a:solidFill>
          <a:ln w="5040">
            <a:solidFill>
              <a:srgbClr val="FFFFFF">
                <a:alpha val="54900"/>
              </a:srgbClr>
            </a:solidFill>
            <a:round/>
            <a:headEnd/>
            <a:tailEnd/>
          </a:ln>
        </p:spPr>
      </p:sp>
      <p:sp>
        <p:nvSpPr>
          <p:cNvPr id="13" name="Shape 1064"/>
          <p:cNvSpPr>
            <a:spLocks noGrp="1" noChangeArrowheads="1"/>
          </p:cNvSpPr>
          <p:nvPr userDrawn="1"/>
        </p:nvSpPr>
        <p:spPr bwMode="auto">
          <a:xfrm>
            <a:off x="0" y="2"/>
            <a:ext cx="10080624" cy="7538676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28319"/>
                </a:moveTo>
                <a:lnTo>
                  <a:pt x="-22" y="28319"/>
                </a:lnTo>
                <a:cubicBezTo>
                  <a:pt x="-22" y="28319"/>
                  <a:pt x="24873" y="49754"/>
                  <a:pt x="43216" y="24342"/>
                </a:cubicBezTo>
              </a:path>
            </a:pathLst>
          </a:custGeom>
          <a:solidFill>
            <a:srgbClr val="FFFFFF"/>
          </a:solidFill>
          <a:ln w="4410">
            <a:solidFill>
              <a:srgbClr val="FFFFFF">
                <a:alpha val="43529"/>
              </a:srgbClr>
            </a:solidFill>
            <a:round/>
            <a:headEnd/>
            <a:tailEnd/>
          </a:ln>
        </p:spPr>
      </p:sp>
      <p:sp>
        <p:nvSpPr>
          <p:cNvPr id="14" name="Shape 1065"/>
          <p:cNvSpPr>
            <a:spLocks noGrp="1" noChangeArrowheads="1"/>
          </p:cNvSpPr>
          <p:nvPr userDrawn="1"/>
        </p:nvSpPr>
        <p:spPr bwMode="auto">
          <a:xfrm>
            <a:off x="0" y="2"/>
            <a:ext cx="10080624" cy="7538676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27904"/>
                </a:moveTo>
                <a:lnTo>
                  <a:pt x="-22" y="27904"/>
                </a:lnTo>
                <a:cubicBezTo>
                  <a:pt x="-22" y="27904"/>
                  <a:pt x="23782" y="49294"/>
                  <a:pt x="43211" y="22185"/>
                </a:cubicBezTo>
              </a:path>
            </a:pathLst>
          </a:custGeom>
          <a:solidFill>
            <a:srgbClr val="FFFFFF"/>
          </a:solidFill>
          <a:ln w="3780">
            <a:solidFill>
              <a:srgbClr val="FFFFFF">
                <a:alpha val="32156"/>
              </a:srgbClr>
            </a:solidFill>
            <a:round/>
            <a:headEnd/>
            <a:tailEnd/>
          </a:ln>
        </p:spPr>
      </p:sp>
      <p:sp>
        <p:nvSpPr>
          <p:cNvPr id="15" name="Shape 1066"/>
          <p:cNvSpPr>
            <a:spLocks noGrp="1" noChangeArrowheads="1"/>
          </p:cNvSpPr>
          <p:nvPr userDrawn="1"/>
        </p:nvSpPr>
        <p:spPr bwMode="auto">
          <a:xfrm>
            <a:off x="0" y="2"/>
            <a:ext cx="10080624" cy="7538676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27489"/>
                </a:moveTo>
                <a:lnTo>
                  <a:pt x="-22" y="27489"/>
                </a:lnTo>
                <a:cubicBezTo>
                  <a:pt x="-22" y="27489"/>
                  <a:pt x="22691" y="48834"/>
                  <a:pt x="43205" y="20027"/>
                </a:cubicBezTo>
              </a:path>
            </a:pathLst>
          </a:custGeom>
          <a:solidFill>
            <a:srgbClr val="FFFFFF"/>
          </a:solidFill>
          <a:ln w="3150">
            <a:solidFill>
              <a:srgbClr val="FFFFFF">
                <a:alpha val="21176"/>
              </a:srgbClr>
            </a:solidFill>
            <a:round/>
            <a:headEnd/>
            <a:tailEnd/>
          </a:ln>
        </p:spPr>
      </p:sp>
      <p:sp>
        <p:nvSpPr>
          <p:cNvPr id="16" name="Shape 1067"/>
          <p:cNvSpPr>
            <a:spLocks noGrp="1" noChangeArrowheads="1"/>
          </p:cNvSpPr>
          <p:nvPr userDrawn="1"/>
        </p:nvSpPr>
        <p:spPr bwMode="auto">
          <a:xfrm>
            <a:off x="0" y="2"/>
            <a:ext cx="10080624" cy="7538676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27075"/>
                </a:moveTo>
                <a:lnTo>
                  <a:pt x="-22" y="27075"/>
                </a:lnTo>
                <a:cubicBezTo>
                  <a:pt x="-22" y="27075"/>
                  <a:pt x="21600" y="48374"/>
                  <a:pt x="43200" y="17869"/>
                </a:cubicBezTo>
              </a:path>
            </a:pathLst>
          </a:custGeom>
          <a:solidFill>
            <a:srgbClr val="FFFFFF"/>
          </a:solidFill>
          <a:ln w="2520">
            <a:solidFill>
              <a:srgbClr val="FFFFFF">
                <a:alpha val="9803"/>
              </a:srgbClr>
            </a:solidFill>
            <a:round/>
            <a:headEnd/>
            <a:tailEnd/>
          </a:ln>
        </p:spPr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504030" y="1763925"/>
            <a:ext cx="9072562" cy="49890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504030" y="7006700"/>
            <a:ext cx="2352145" cy="40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328A2AD-CA6C-4CEE-80DD-5B3591997DB0}" type="datetimeFigureOut">
              <a:rPr lang="ru-RU"/>
              <a:t>06.12.2022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444213" y="7006700"/>
            <a:ext cx="3192197" cy="40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7224447" y="7006700"/>
            <a:ext cx="2352145" cy="40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F5014F7-E485-415F-A69C-6237A648DEF6}" type="slidenum">
              <a:rPr lang="ru-RU"/>
              <a:t>‹Nr.›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04030" y="302738"/>
            <a:ext cx="9072562" cy="12599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599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okwi.com/projects/349335292802499154" TargetMode="External"/><Relationship Id="rId7" Type="http://schemas.openxmlformats.org/officeDocument/2006/relationships/hyperlink" Target="https://wokwi.com/projects/349416371407290964" TargetMode="External"/><Relationship Id="rId2" Type="http://schemas.openxmlformats.org/officeDocument/2006/relationships/hyperlink" Target="https://wokwi.com/projects/34933323064672315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okwi.com/projects/349411963880604244" TargetMode="External"/><Relationship Id="rId5" Type="http://schemas.openxmlformats.org/officeDocument/2006/relationships/hyperlink" Target="https://wokwi.com/projects/349371514617856594" TargetMode="External"/><Relationship Id="rId4" Type="http://schemas.openxmlformats.org/officeDocument/2006/relationships/hyperlink" Target="https://wokwi.com/projects/349368055687545426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 bwMode="auto">
          <a:xfrm>
            <a:off x="5490714" y="301319"/>
            <a:ext cx="4084925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de-DE" sz="4400" b="0" strike="noStrike" spc="-1">
                <a:solidFill>
                  <a:srgbClr val="000000"/>
                </a:solidFill>
                <a:latin typeface="Arial"/>
              </a:rPr>
              <a:t>RoboCars</a:t>
            </a:r>
            <a:endParaRPr lang="de-DE" sz="4400" b="0" strike="noStrike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TextShape 2"/>
          <p:cNvSpPr txBox="1"/>
          <p:nvPr/>
        </p:nvSpPr>
        <p:spPr bwMode="auto">
          <a:xfrm>
            <a:off x="504000" y="4195535"/>
            <a:ext cx="3328677" cy="195794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de-DE" sz="3200" b="0" strike="noStrike" spc="-1">
                <a:solidFill>
                  <a:srgbClr val="000000"/>
                </a:solidFill>
                <a:latin typeface="Arial"/>
              </a:rPr>
              <a:t>Steuern</a:t>
            </a:r>
          </a:p>
        </p:txBody>
      </p:sp>
      <p:sp>
        <p:nvSpPr>
          <p:cNvPr id="1032947318" name=" 1032947317"/>
          <p:cNvSpPr/>
          <p:nvPr/>
        </p:nvSpPr>
        <p:spPr bwMode="auto">
          <a:xfrm>
            <a:off x="8745550" y="6425065"/>
            <a:ext cx="25516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673102398" name="Grafik 167310239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334487" y="2873114"/>
            <a:ext cx="4986092" cy="3734847"/>
          </a:xfrm>
          <a:prstGeom prst="rect">
            <a:avLst/>
          </a:prstGeom>
        </p:spPr>
      </p:pic>
      <p:sp>
        <p:nvSpPr>
          <p:cNvPr id="1112443006" name=" 1112443005"/>
          <p:cNvSpPr/>
          <p:nvPr/>
        </p:nvSpPr>
        <p:spPr bwMode="auto">
          <a:xfrm>
            <a:off x="4912872" y="3703637"/>
            <a:ext cx="157227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089992253" name="Grafik 108999225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36071" y="165780"/>
            <a:ext cx="5192100" cy="35378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43768" y="251445"/>
            <a:ext cx="9072562" cy="504056"/>
          </a:xfrm>
        </p:spPr>
        <p:txBody>
          <a:bodyPr>
            <a:normAutofit/>
          </a:bodyPr>
          <a:lstStyle/>
          <a:p>
            <a:r>
              <a:rPr lang="de-DE" sz="1600" dirty="0" smtClean="0"/>
              <a:t>Test des Moduls </a:t>
            </a:r>
            <a:r>
              <a:rPr lang="de-DE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robocar2w.py</a:t>
            </a:r>
            <a:r>
              <a:rPr lang="de-DE" sz="1600" dirty="0"/>
              <a:t> </a:t>
            </a:r>
            <a:r>
              <a:rPr lang="de-DE" sz="1600" dirty="0" smtClean="0"/>
              <a:t> in der Befehlszeile</a:t>
            </a:r>
            <a:endParaRPr lang="de-DE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26" y="1064833"/>
            <a:ext cx="9650172" cy="543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41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43768" y="251445"/>
            <a:ext cx="9072562" cy="864096"/>
          </a:xfrm>
        </p:spPr>
        <p:txBody>
          <a:bodyPr>
            <a:normAutofit fontScale="90000"/>
          </a:bodyPr>
          <a:lstStyle/>
          <a:p>
            <a:r>
              <a:rPr lang="de-DE" sz="1600" dirty="0" smtClean="0"/>
              <a:t>Test der ESP </a:t>
            </a:r>
            <a:r>
              <a:rPr lang="de-DE" sz="1600" dirty="0" err="1" smtClean="0"/>
              <a:t>Now</a:t>
            </a:r>
            <a:r>
              <a:rPr lang="de-DE" sz="1600" dirty="0" smtClean="0"/>
              <a:t> Datenübertragung  mit </a:t>
            </a:r>
            <a:br>
              <a:rPr lang="de-DE" sz="1600" dirty="0" smtClean="0"/>
            </a:br>
            <a:r>
              <a:rPr lang="de-DE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espnow-sender.py</a:t>
            </a:r>
            <a:r>
              <a:rPr lang="de-DE" sz="2000" dirty="0" smtClean="0"/>
              <a:t>   </a:t>
            </a:r>
            <a:r>
              <a:rPr lang="de-DE" sz="1600" dirty="0" smtClean="0"/>
              <a:t>  und      </a:t>
            </a:r>
            <a:r>
              <a:rPr lang="de-DE" sz="2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espnow-receiver.py</a:t>
            </a:r>
            <a:r>
              <a:rPr lang="de-DE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br>
              <a:rPr lang="de-DE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e-DE" sz="1600" dirty="0" smtClean="0"/>
              <a:t>Teil1</a:t>
            </a:r>
            <a:endParaRPr lang="de-DE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784" y="1259557"/>
            <a:ext cx="9599748" cy="46960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7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43768" y="251445"/>
            <a:ext cx="9072562" cy="504056"/>
          </a:xfrm>
        </p:spPr>
        <p:txBody>
          <a:bodyPr>
            <a:normAutofit/>
          </a:bodyPr>
          <a:lstStyle/>
          <a:p>
            <a:r>
              <a:rPr lang="de-DE" sz="1600" dirty="0" smtClean="0"/>
              <a:t>Test der ESP </a:t>
            </a:r>
            <a:r>
              <a:rPr lang="de-DE" sz="1600" dirty="0" err="1" smtClean="0"/>
              <a:t>Now</a:t>
            </a:r>
            <a:r>
              <a:rPr lang="de-DE" sz="1600" dirty="0" smtClean="0"/>
              <a:t> Datenübertragung </a:t>
            </a:r>
            <a:r>
              <a:rPr lang="de-DE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espnow-sender.py</a:t>
            </a:r>
            <a:r>
              <a:rPr lang="de-DE" sz="1600" dirty="0" smtClean="0"/>
              <a:t>   - Teil2</a:t>
            </a:r>
            <a:endParaRPr lang="de-DE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" y="971525"/>
            <a:ext cx="6706536" cy="33532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6016" y="4427909"/>
            <a:ext cx="7116168" cy="27340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75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43768" y="251445"/>
            <a:ext cx="9072562" cy="504056"/>
          </a:xfrm>
        </p:spPr>
        <p:txBody>
          <a:bodyPr>
            <a:normAutofit/>
          </a:bodyPr>
          <a:lstStyle/>
          <a:p>
            <a:r>
              <a:rPr lang="de-DE" sz="1600" dirty="0" smtClean="0"/>
              <a:t>Test der ESP </a:t>
            </a:r>
            <a:r>
              <a:rPr lang="de-DE" sz="1600" dirty="0" err="1" smtClean="0"/>
              <a:t>Now</a:t>
            </a:r>
            <a:r>
              <a:rPr lang="de-DE" sz="1600" dirty="0" smtClean="0"/>
              <a:t> Datenübertragung </a:t>
            </a:r>
            <a:r>
              <a:rPr lang="de-DE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espnow-sender.py</a:t>
            </a:r>
            <a:r>
              <a:rPr lang="de-DE" sz="1600" dirty="0" smtClean="0"/>
              <a:t>   - Teil1</a:t>
            </a:r>
            <a:endParaRPr lang="de-DE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864" y="4521735"/>
            <a:ext cx="8945856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848" y="787435"/>
            <a:ext cx="6982799" cy="33913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840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206" y="467469"/>
            <a:ext cx="9072562" cy="504056"/>
          </a:xfrm>
        </p:spPr>
        <p:txBody>
          <a:bodyPr>
            <a:normAutofit fontScale="90000"/>
          </a:bodyPr>
          <a:lstStyle/>
          <a:p>
            <a:r>
              <a:rPr lang="de-DE" sz="1600" dirty="0" smtClean="0"/>
              <a:t>Steuerung des </a:t>
            </a:r>
            <a:r>
              <a:rPr lang="de-DE" sz="1600" dirty="0" err="1" smtClean="0"/>
              <a:t>Robocars</a:t>
            </a:r>
            <a:r>
              <a:rPr lang="de-DE" sz="1600" dirty="0" smtClean="0"/>
              <a:t> per ESP </a:t>
            </a:r>
            <a:r>
              <a:rPr lang="de-DE" sz="1600" dirty="0" err="1" smtClean="0"/>
              <a:t>Now</a:t>
            </a:r>
            <a:r>
              <a:rPr lang="de-DE" sz="1600" dirty="0" smtClean="0"/>
              <a:t>  </a:t>
            </a:r>
            <a:r>
              <a:rPr lang="de-D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de-D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de-D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euerung-es</a:t>
            </a:r>
            <a:r>
              <a:rPr lang="de-DE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pnow-receiver.py</a:t>
            </a:r>
            <a:r>
              <a:rPr lang="de-DE" sz="1600" dirty="0" smtClean="0"/>
              <a:t>   </a:t>
            </a:r>
            <a:br>
              <a:rPr lang="de-DE" sz="1600" dirty="0" smtClean="0"/>
            </a:br>
            <a:r>
              <a:rPr lang="de-DE" sz="1600" dirty="0" smtClean="0"/>
              <a:t>Teil 1</a:t>
            </a:r>
            <a:endParaRPr lang="de-DE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68" y="1547589"/>
            <a:ext cx="9721438" cy="45037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828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206" y="467469"/>
            <a:ext cx="9072562" cy="504056"/>
          </a:xfrm>
        </p:spPr>
        <p:txBody>
          <a:bodyPr>
            <a:normAutofit fontScale="90000"/>
          </a:bodyPr>
          <a:lstStyle/>
          <a:p>
            <a:r>
              <a:rPr lang="de-DE" sz="1600" dirty="0" smtClean="0"/>
              <a:t>Steuerung des </a:t>
            </a:r>
            <a:r>
              <a:rPr lang="de-DE" sz="1600" dirty="0" err="1" smtClean="0"/>
              <a:t>Robocars</a:t>
            </a:r>
            <a:r>
              <a:rPr lang="de-DE" sz="1600" dirty="0" smtClean="0"/>
              <a:t> per ESP </a:t>
            </a:r>
            <a:r>
              <a:rPr lang="de-DE" sz="1600" dirty="0" err="1" smtClean="0"/>
              <a:t>Now</a:t>
            </a:r>
            <a:r>
              <a:rPr lang="de-DE" sz="1600" dirty="0" smtClean="0"/>
              <a:t>  </a:t>
            </a:r>
            <a:r>
              <a:rPr lang="de-D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de-D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de-D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euerung-es</a:t>
            </a:r>
            <a:r>
              <a:rPr lang="de-DE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pnow-receiver.py</a:t>
            </a:r>
            <a:r>
              <a:rPr lang="de-DE" sz="1600" dirty="0" smtClean="0"/>
              <a:t>   </a:t>
            </a:r>
            <a:br>
              <a:rPr lang="de-DE" sz="1600" dirty="0" smtClean="0"/>
            </a:br>
            <a:r>
              <a:rPr lang="de-DE" sz="1600" dirty="0" smtClean="0"/>
              <a:t>Teil 2</a:t>
            </a:r>
            <a:endParaRPr lang="de-DE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1307" y="1274412"/>
            <a:ext cx="6878010" cy="50108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7297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206" y="467469"/>
            <a:ext cx="9072562" cy="504056"/>
          </a:xfrm>
        </p:spPr>
        <p:txBody>
          <a:bodyPr>
            <a:normAutofit fontScale="90000"/>
          </a:bodyPr>
          <a:lstStyle/>
          <a:p>
            <a:r>
              <a:rPr lang="de-DE" sz="1600" dirty="0" smtClean="0"/>
              <a:t>Steuerung des </a:t>
            </a:r>
            <a:r>
              <a:rPr lang="de-DE" sz="1600" dirty="0" err="1" smtClean="0"/>
              <a:t>Robocars</a:t>
            </a:r>
            <a:r>
              <a:rPr lang="de-DE" sz="1600" dirty="0" smtClean="0"/>
              <a:t> per ESP </a:t>
            </a:r>
            <a:r>
              <a:rPr lang="de-DE" sz="1600" dirty="0" err="1" smtClean="0"/>
              <a:t>Now</a:t>
            </a:r>
            <a:r>
              <a:rPr lang="de-DE" sz="1600" dirty="0" smtClean="0"/>
              <a:t>  </a:t>
            </a:r>
            <a:r>
              <a:rPr lang="de-D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de-D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de-D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euerung-es</a:t>
            </a:r>
            <a:r>
              <a:rPr lang="de-DE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pnow-receiver.py</a:t>
            </a:r>
            <a:r>
              <a:rPr lang="de-DE" sz="1600" dirty="0" smtClean="0"/>
              <a:t>   </a:t>
            </a:r>
            <a:br>
              <a:rPr lang="de-DE" sz="1600" dirty="0" smtClean="0"/>
            </a:br>
            <a:r>
              <a:rPr lang="de-DE" sz="1600" dirty="0" smtClean="0"/>
              <a:t>Teil 3</a:t>
            </a:r>
            <a:endParaRPr lang="de-DE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888" y="1691605"/>
            <a:ext cx="7725853" cy="4210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274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48553888" name="PlaceHolder 1"/>
          <p:cNvSpPr>
            <a:spLocks noGrp="1"/>
          </p:cNvSpPr>
          <p:nvPr>
            <p:ph type="title"/>
          </p:nvPr>
        </p:nvSpPr>
        <p:spPr bwMode="auto">
          <a:xfrm>
            <a:off x="504000" y="301319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>
              <a:defRPr/>
            </a:pPr>
            <a:r>
              <a:rPr/>
              <a:t>Wokwi Projekte für RoboCars</a:t>
            </a:r>
          </a:p>
        </p:txBody>
      </p:sp>
      <p:sp>
        <p:nvSpPr>
          <p:cNvPr id="1675899865" name="PlaceHolder 2"/>
          <p:cNvSpPr>
            <a:spLocks noGrp="1"/>
          </p:cNvSpPr>
          <p:nvPr>
            <p:ph type="subTitle"/>
          </p:nvPr>
        </p:nvSpPr>
        <p:spPr bwMode="auto">
          <a:xfrm>
            <a:off x="504000" y="1769040"/>
            <a:ext cx="9071640" cy="4384440"/>
          </a:xfrm>
          <a:prstGeom prst="rect">
            <a:avLst/>
          </a:prstGeom>
        </p:spPr>
        <p:txBody>
          <a:bodyPr vertOverflow="overflow" horzOverflow="clip" vert="horz" wrap="square" lIns="0" tIns="0" rIns="0" bIns="0" numCol="1" spcCol="0" rtlCol="0" fromWordArt="0" anchor="t" anchorCtr="0" forceAA="0" compatLnSpc="0">
            <a:normAutofit/>
          </a:bodyPr>
          <a:lstStyle/>
          <a:p>
            <a:pPr marL="0" indent="0">
              <a:buFont typeface="Arial"/>
              <a:buNone/>
              <a:defRPr/>
            </a:pPr>
            <a:r>
              <a:rPr lang="en-US" sz="200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Grundlagen</a:t>
            </a:r>
            <a:r>
              <a:rPr lang="en-US" sz="200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zur</a:t>
            </a:r>
            <a:r>
              <a:rPr lang="en-US" sz="200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i="0" u="none" strike="noStrike" cap="none" spc="0" dirty="0" err="1" smtClean="0">
                <a:solidFill>
                  <a:schemeClr val="tx1"/>
                </a:solidFill>
                <a:latin typeface="Arial"/>
                <a:ea typeface="Arial"/>
                <a:cs typeface="Arial"/>
              </a:rPr>
              <a:t>Motorsteuerung</a:t>
            </a:r>
            <a:r>
              <a:rPr lang="en-US" sz="2000" i="0" u="none" strike="noStrike" cap="none" spc="0" dirty="0" smtClean="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i="0" u="none" strike="noStrike" cap="none" spc="0" dirty="0" err="1" smtClean="0">
                <a:solidFill>
                  <a:schemeClr val="tx1"/>
                </a:solidFill>
                <a:latin typeface="Arial"/>
                <a:ea typeface="Arial"/>
                <a:cs typeface="Arial"/>
              </a:rPr>
              <a:t>mit</a:t>
            </a:r>
            <a:r>
              <a:rPr lang="en-US" sz="2000" i="0" u="none" strike="noStrike" cap="none" spc="0" dirty="0" smtClean="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2000" i="0" u="none" strike="noStrike" cap="none" spc="0" dirty="0" err="1" smtClean="0">
                <a:solidFill>
                  <a:schemeClr val="tx1"/>
                </a:solidFill>
                <a:latin typeface="Arial"/>
                <a:ea typeface="Arial"/>
                <a:cs typeface="Arial"/>
              </a:rPr>
              <a:t>Wokwi</a:t>
            </a:r>
            <a:r>
              <a:rPr lang="en-US" sz="2000" i="0" u="none" strike="noStrike" cap="none" spc="0" dirty="0" smtClean="0">
                <a:solidFill>
                  <a:schemeClr val="tx1"/>
                </a:solidFill>
                <a:latin typeface="Arial"/>
                <a:ea typeface="Arial"/>
                <a:cs typeface="Arial"/>
              </a:rPr>
              <a:t/>
            </a:r>
            <a:br>
              <a:rPr lang="en-US" sz="2000" i="0" u="none" strike="noStrike" cap="none" spc="0" dirty="0" smtClean="0">
                <a:solidFill>
                  <a:schemeClr val="tx1"/>
                </a:solidFill>
                <a:latin typeface="Arial"/>
                <a:ea typeface="Arial"/>
                <a:cs typeface="Arial"/>
              </a:rPr>
            </a:br>
            <a:endParaRPr lang="en-US" sz="2000" i="0" u="none" strike="noStrike" cap="none" spc="0" dirty="0">
              <a:solidFill>
                <a:schemeClr val="tx1"/>
              </a:solidFill>
              <a:latin typeface="Arial"/>
              <a:ea typeface="Arial"/>
              <a:cs typeface="Arial"/>
            </a:endParaRPr>
          </a:p>
          <a:p>
            <a:pPr>
              <a:defRPr/>
            </a:pPr>
            <a:r>
              <a:rPr lang="en-US" sz="1600" b="0" i="0" u="sng" strike="noStrike" cap="none" spc="0" dirty="0" err="1">
                <a:solidFill>
                  <a:schemeClr val="hlink"/>
                </a:solidFill>
                <a:latin typeface="Arial"/>
                <a:ea typeface="Arial"/>
                <a:cs typeface="Arial"/>
                <a:hlinkClick r:id="rId2" tooltip="https://wokwi.com/projects/349333230646723154"/>
              </a:rPr>
              <a:t>RoboCar</a:t>
            </a:r>
            <a:r>
              <a:rPr lang="en-US" sz="1600" b="0" i="0" u="sng" strike="noStrike" cap="none" spc="0" dirty="0">
                <a:solidFill>
                  <a:schemeClr val="hlink"/>
                </a:solidFill>
                <a:latin typeface="Arial"/>
                <a:ea typeface="Arial"/>
                <a:cs typeface="Arial"/>
                <a:hlinkClick r:id="rId2" tooltip="https://wokwi.com/projects/349333230646723154"/>
              </a:rPr>
              <a:t> 2W - Arduino C</a:t>
            </a:r>
            <a:r>
              <a:rPr lang="en-US" sz="16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defRPr/>
            </a:pPr>
            <a:r>
              <a:rPr lang="en-US" sz="1600" b="0" i="0" u="sng" strike="noStrike" cap="none" spc="0" dirty="0" err="1">
                <a:solidFill>
                  <a:schemeClr val="hlink"/>
                </a:solidFill>
                <a:latin typeface="Arial"/>
                <a:ea typeface="Arial"/>
                <a:cs typeface="Arial"/>
                <a:hlinkClick r:id="rId3" tooltip="https://wokwi.com/projects/349335292802499154"/>
              </a:rPr>
              <a:t>RoboCar</a:t>
            </a:r>
            <a:r>
              <a:rPr lang="en-US" sz="1600" b="0" i="0" u="sng" strike="noStrike" cap="none" spc="0" dirty="0">
                <a:solidFill>
                  <a:schemeClr val="hlink"/>
                </a:solidFill>
                <a:latin typeface="Arial"/>
                <a:ea typeface="Arial"/>
                <a:cs typeface="Arial"/>
                <a:hlinkClick r:id="rId3" tooltip="https://wokwi.com/projects/349335292802499154"/>
              </a:rPr>
              <a:t> 2W - Arduino C </a:t>
            </a:r>
            <a:r>
              <a:rPr lang="en-US" sz="1600" b="0" i="0" u="sng" strike="noStrike" cap="none" spc="0" dirty="0" err="1">
                <a:solidFill>
                  <a:schemeClr val="hlink"/>
                </a:solidFill>
                <a:latin typeface="Arial"/>
                <a:ea typeface="Arial"/>
                <a:cs typeface="Arial"/>
                <a:hlinkClick r:id="rId3" tooltip="https://wokwi.com/projects/349335292802499154"/>
              </a:rPr>
              <a:t>mit</a:t>
            </a:r>
            <a:r>
              <a:rPr lang="en-US" sz="1600" b="0" i="0" u="sng" strike="noStrike" cap="none" spc="0" dirty="0">
                <a:solidFill>
                  <a:schemeClr val="hlink"/>
                </a:solidFill>
                <a:latin typeface="Arial"/>
                <a:ea typeface="Arial"/>
                <a:cs typeface="Arial"/>
                <a:hlinkClick r:id="rId3" tooltip="https://wokwi.com/projects/349335292802499154"/>
              </a:rPr>
              <a:t> </a:t>
            </a:r>
            <a:r>
              <a:rPr lang="en-US" sz="1600" b="0" i="0" u="sng" strike="noStrike" cap="none" spc="0" dirty="0" err="1">
                <a:solidFill>
                  <a:schemeClr val="hlink"/>
                </a:solidFill>
                <a:latin typeface="Arial"/>
                <a:ea typeface="Arial"/>
                <a:cs typeface="Arial"/>
                <a:hlinkClick r:id="rId3" tooltip="https://wokwi.com/projects/349335292802499154"/>
              </a:rPr>
              <a:t>ausgelagerten</a:t>
            </a:r>
            <a:r>
              <a:rPr lang="en-US" sz="1600" b="0" i="0" u="sng" strike="noStrike" cap="none" spc="0" dirty="0">
                <a:solidFill>
                  <a:schemeClr val="hlink"/>
                </a:solidFill>
                <a:latin typeface="Arial"/>
                <a:ea typeface="Arial"/>
                <a:cs typeface="Arial"/>
                <a:hlinkClick r:id="rId3" tooltip="https://wokwi.com/projects/349335292802499154"/>
              </a:rPr>
              <a:t> </a:t>
            </a:r>
            <a:r>
              <a:rPr lang="en-US" sz="1600" b="0" i="0" u="sng" strike="noStrike" cap="none" spc="0" dirty="0" err="1">
                <a:solidFill>
                  <a:schemeClr val="hlink"/>
                </a:solidFill>
                <a:latin typeface="Arial"/>
                <a:ea typeface="Arial"/>
                <a:cs typeface="Arial"/>
                <a:hlinkClick r:id="rId3" tooltip="https://wokwi.com/projects/349335292802499154"/>
              </a:rPr>
              <a:t>Funktionen</a:t>
            </a:r>
            <a:r>
              <a:rPr lang="en-US" sz="16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endParaRPr sz="1600" dirty="0"/>
          </a:p>
          <a:p>
            <a:pPr>
              <a:defRPr/>
            </a:pPr>
            <a:r>
              <a:rPr sz="1600" u="sng" dirty="0">
                <a:hlinkClick r:id="rId4" tooltip="https://wokwi.com/projects/349368055687545426"/>
              </a:rPr>
              <a:t>Arduino C - </a:t>
            </a:r>
            <a:r>
              <a:rPr sz="1600" u="sng" dirty="0" err="1">
                <a:hlinkClick r:id="rId4" tooltip="https://wokwi.com/projects/349368055687545426"/>
              </a:rPr>
              <a:t>RoboCar</a:t>
            </a:r>
            <a:r>
              <a:rPr sz="1600" u="sng" dirty="0">
                <a:hlinkClick r:id="rId4" tooltip="https://wokwi.com/projects/349368055687545426"/>
              </a:rPr>
              <a:t> 4W </a:t>
            </a:r>
            <a:r>
              <a:rPr sz="1600" u="sng" dirty="0" err="1">
                <a:hlinkClick r:id="rId4" tooltip="https://wokwi.com/projects/349368055687545426"/>
              </a:rPr>
              <a:t>mit</a:t>
            </a:r>
            <a:r>
              <a:rPr sz="1600" u="sng" dirty="0">
                <a:hlinkClick r:id="rId4" tooltip="https://wokwi.com/projects/349368055687545426"/>
              </a:rPr>
              <a:t> </a:t>
            </a:r>
            <a:r>
              <a:rPr sz="1600" u="sng" dirty="0" err="1">
                <a:hlinkClick r:id="rId4" tooltip="https://wokwi.com/projects/349368055687545426"/>
              </a:rPr>
              <a:t>ausgelagerten</a:t>
            </a:r>
            <a:r>
              <a:rPr sz="1600" u="sng" dirty="0">
                <a:hlinkClick r:id="rId4" tooltip="https://wokwi.com/projects/349368055687545426"/>
              </a:rPr>
              <a:t> </a:t>
            </a:r>
            <a:r>
              <a:rPr sz="1600" u="sng" dirty="0" err="1">
                <a:hlinkClick r:id="rId4" tooltip="https://wokwi.com/projects/349368055687545426"/>
              </a:rPr>
              <a:t>Funktionen</a:t>
            </a:r>
            <a:endParaRPr sz="1600" dirty="0"/>
          </a:p>
          <a:p>
            <a:pPr>
              <a:defRPr/>
            </a:pPr>
            <a:endParaRPr sz="1600" dirty="0"/>
          </a:p>
          <a:p>
            <a:pPr>
              <a:defRPr/>
            </a:pPr>
            <a:r>
              <a:rPr lang="en-US" sz="1600" b="0" i="0" u="sng" strike="noStrike" cap="none" spc="0" dirty="0" err="1">
                <a:solidFill>
                  <a:schemeClr val="hlink"/>
                </a:solidFill>
                <a:latin typeface="Arial"/>
                <a:ea typeface="Arial"/>
                <a:cs typeface="Arial"/>
                <a:hlinkClick r:id="rId5" tooltip="https://wokwi.com/projects/349371514617856594"/>
              </a:rPr>
              <a:t>RoboCar</a:t>
            </a:r>
            <a:r>
              <a:rPr lang="en-US" sz="1600" b="0" i="0" u="sng" strike="noStrike" cap="none" spc="0" dirty="0">
                <a:solidFill>
                  <a:schemeClr val="hlink"/>
                </a:solidFill>
                <a:latin typeface="Arial"/>
                <a:ea typeface="Arial"/>
                <a:cs typeface="Arial"/>
                <a:hlinkClick r:id="rId5" tooltip="https://wokwi.com/projects/349371514617856594"/>
              </a:rPr>
              <a:t> 2W - </a:t>
            </a:r>
            <a:r>
              <a:rPr lang="en-US" sz="1600" b="0" i="0" u="sng" strike="noStrike" cap="none" spc="0" dirty="0" err="1">
                <a:solidFill>
                  <a:schemeClr val="hlink"/>
                </a:solidFill>
                <a:latin typeface="Arial"/>
                <a:ea typeface="Arial"/>
                <a:cs typeface="Arial"/>
                <a:hlinkClick r:id="rId5" tooltip="https://wokwi.com/projects/349371514617856594"/>
              </a:rPr>
              <a:t>Micropython</a:t>
            </a:r>
            <a:endParaRPr dirty="0"/>
          </a:p>
          <a:p>
            <a:pPr>
              <a:defRPr/>
            </a:pPr>
            <a:r>
              <a:rPr lang="en-US" sz="1600" b="0" i="0" u="sng" strike="noStrike" cap="none" spc="0" dirty="0" err="1">
                <a:solidFill>
                  <a:schemeClr val="hlink"/>
                </a:solidFill>
                <a:latin typeface="Arial"/>
                <a:ea typeface="Arial"/>
                <a:cs typeface="Arial"/>
                <a:hlinkClick r:id="rId6" tooltip="https://wokwi.com/projects/349411963880604244"/>
              </a:rPr>
              <a:t>Robocar</a:t>
            </a:r>
            <a:r>
              <a:rPr lang="en-US" sz="1600" b="0" i="0" u="sng" strike="noStrike" cap="none" spc="0" dirty="0">
                <a:solidFill>
                  <a:schemeClr val="hlink"/>
                </a:solidFill>
                <a:latin typeface="Arial"/>
                <a:ea typeface="Arial"/>
                <a:cs typeface="Arial"/>
                <a:hlinkClick r:id="rId6" tooltip="https://wokwi.com/projects/349411963880604244"/>
              </a:rPr>
              <a:t> 2 W V2 - </a:t>
            </a:r>
            <a:r>
              <a:rPr lang="en-US" sz="1600" b="0" i="0" u="sng" strike="noStrike" cap="none" spc="0" dirty="0" err="1">
                <a:solidFill>
                  <a:schemeClr val="hlink"/>
                </a:solidFill>
                <a:latin typeface="Arial"/>
                <a:ea typeface="Arial"/>
                <a:cs typeface="Arial"/>
                <a:hlinkClick r:id="rId6" tooltip="https://wokwi.com/projects/349411963880604244"/>
              </a:rPr>
              <a:t>Micropython</a:t>
            </a:r>
            <a:r>
              <a:rPr lang="en-US" sz="16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endParaRPr sz="1600" dirty="0"/>
          </a:p>
          <a:p>
            <a:pPr>
              <a:defRPr/>
            </a:pPr>
            <a:r>
              <a:rPr lang="en-US" sz="1600" b="0" i="0" u="sng" strike="noStrike" cap="none" spc="0" dirty="0" err="1">
                <a:solidFill>
                  <a:schemeClr val="hlink"/>
                </a:solidFill>
                <a:latin typeface="Arial"/>
                <a:ea typeface="Arial"/>
                <a:cs typeface="Arial"/>
                <a:hlinkClick r:id="rId7" tooltip="https://wokwi.com/projects/349416371407290964"/>
              </a:rPr>
              <a:t>Robocar</a:t>
            </a:r>
            <a:r>
              <a:rPr lang="en-US" sz="1600" b="0" i="0" u="sng" strike="noStrike" cap="none" spc="0" dirty="0">
                <a:solidFill>
                  <a:schemeClr val="hlink"/>
                </a:solidFill>
                <a:latin typeface="Arial"/>
                <a:ea typeface="Arial"/>
                <a:cs typeface="Arial"/>
                <a:hlinkClick r:id="rId7" tooltip="https://wokwi.com/projects/349416371407290964"/>
              </a:rPr>
              <a:t> 4W  - </a:t>
            </a:r>
            <a:r>
              <a:rPr lang="en-US" sz="1600" b="0" i="0" u="sng" strike="noStrike" cap="none" spc="0" dirty="0" err="1">
                <a:solidFill>
                  <a:schemeClr val="hlink"/>
                </a:solidFill>
                <a:latin typeface="Arial"/>
                <a:ea typeface="Arial"/>
                <a:cs typeface="Arial"/>
                <a:hlinkClick r:id="rId7" tooltip="https://wokwi.com/projects/349416371407290964"/>
              </a:rPr>
              <a:t>Micropython</a:t>
            </a:r>
            <a:r>
              <a:rPr lang="en-US" sz="1600" b="0" i="0" u="sng" strike="noStrike" cap="none" spc="0" dirty="0">
                <a:solidFill>
                  <a:schemeClr val="hlink"/>
                </a:solidFill>
                <a:latin typeface="Arial"/>
                <a:ea typeface="Arial"/>
                <a:cs typeface="Arial"/>
                <a:hlinkClick r:id="rId7" tooltip="https://wokwi.com/projects/349416371407290964"/>
              </a:rPr>
              <a:t> (</a:t>
            </a:r>
            <a:r>
              <a:rPr lang="en-US" sz="1600" b="0" i="0" u="sng" strike="noStrike" cap="none" spc="0" dirty="0" err="1">
                <a:solidFill>
                  <a:schemeClr val="hlink"/>
                </a:solidFill>
                <a:latin typeface="Arial"/>
                <a:ea typeface="Arial"/>
                <a:cs typeface="Arial"/>
                <a:hlinkClick r:id="rId7" tooltip="https://wokwi.com/projects/349416371407290964"/>
              </a:rPr>
              <a:t>Grundgerüst</a:t>
            </a:r>
            <a:r>
              <a:rPr lang="en-US" sz="1600" b="0" i="0" u="sng" strike="noStrike" cap="none" spc="0" dirty="0">
                <a:solidFill>
                  <a:schemeClr val="hlink"/>
                </a:solidFill>
                <a:latin typeface="Arial"/>
                <a:ea typeface="Arial"/>
                <a:cs typeface="Arial"/>
                <a:hlinkClick r:id="rId7" tooltip="https://wokwi.com/projects/349416371407290964"/>
              </a:rPr>
              <a:t>)</a:t>
            </a:r>
            <a:endParaRPr sz="1600" dirty="0"/>
          </a:p>
          <a:p>
            <a:pPr>
              <a:defRPr/>
            </a:pPr>
            <a:endParaRPr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548" y="899517"/>
            <a:ext cx="8773749" cy="62206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04030" y="302738"/>
            <a:ext cx="9072786" cy="366752"/>
          </a:xfrm>
        </p:spPr>
        <p:txBody>
          <a:bodyPr>
            <a:noAutofit/>
          </a:bodyPr>
          <a:lstStyle/>
          <a:p>
            <a:r>
              <a:rPr lang="de-DE" sz="1600" dirty="0" err="1" smtClean="0"/>
              <a:t>Zuordung</a:t>
            </a:r>
            <a:r>
              <a:rPr lang="de-DE" sz="1600" dirty="0" smtClean="0"/>
              <a:t>: L293-Modul und  ESP32 D2 R32 und Festlegung der Modi der Ausgänge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187681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30" y="302738"/>
            <a:ext cx="8712746" cy="308747"/>
          </a:xfrm>
        </p:spPr>
        <p:txBody>
          <a:bodyPr>
            <a:normAutofit/>
          </a:bodyPr>
          <a:lstStyle/>
          <a:p>
            <a:r>
              <a:rPr lang="de-DE" sz="1000" dirty="0" smtClean="0"/>
              <a:t>Definition der Funktion en für linken und rechten Motor</a:t>
            </a:r>
            <a:endParaRPr lang="de-DE" sz="10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880" y="1331565"/>
            <a:ext cx="7878663" cy="4066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361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880" y="1403573"/>
            <a:ext cx="7775829" cy="5233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43768" y="467469"/>
            <a:ext cx="9072562" cy="740795"/>
          </a:xfrm>
        </p:spPr>
        <p:txBody>
          <a:bodyPr>
            <a:normAutofit/>
          </a:bodyPr>
          <a:lstStyle/>
          <a:p>
            <a:r>
              <a:rPr lang="de-DE" sz="1600" dirty="0" smtClean="0"/>
              <a:t>Funktionen für die beiden Motoren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303326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43768" y="467469"/>
            <a:ext cx="9072562" cy="740795"/>
          </a:xfrm>
        </p:spPr>
        <p:txBody>
          <a:bodyPr>
            <a:normAutofit/>
          </a:bodyPr>
          <a:lstStyle/>
          <a:p>
            <a:r>
              <a:rPr lang="de-DE" sz="1600" dirty="0" smtClean="0"/>
              <a:t>Funktion fahre() – eine für alles – wie   </a:t>
            </a:r>
            <a:r>
              <a:rPr lang="de-DE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fahre("-888")</a:t>
            </a:r>
            <a:endParaRPr lang="de-DE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824" y="1115541"/>
            <a:ext cx="8726118" cy="574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02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31800" y="539477"/>
            <a:ext cx="9072562" cy="848784"/>
          </a:xfrm>
        </p:spPr>
        <p:txBody>
          <a:bodyPr>
            <a:normAutofit/>
          </a:bodyPr>
          <a:lstStyle/>
          <a:p>
            <a:r>
              <a:rPr lang="de-DE" sz="1600" dirty="0" smtClean="0"/>
              <a:t>Funktion fahre() – eine für alles – wie   </a:t>
            </a:r>
            <a:r>
              <a:rPr lang="de-DE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fahre("-888","888</a:t>
            </a:r>
            <a:r>
              <a:rPr lang="de-D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de-DE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de-DE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784" y="2483693"/>
            <a:ext cx="9720600" cy="3744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909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43768" y="467469"/>
            <a:ext cx="9072562" cy="740795"/>
          </a:xfrm>
        </p:spPr>
        <p:txBody>
          <a:bodyPr>
            <a:normAutofit/>
          </a:bodyPr>
          <a:lstStyle/>
          <a:p>
            <a:r>
              <a:rPr lang="de-DE" sz="1600" dirty="0" smtClean="0"/>
              <a:t>Das Modul robocar2w.py sag, was es kann.</a:t>
            </a:r>
            <a:br>
              <a:rPr lang="de-DE" sz="1600" dirty="0" smtClean="0"/>
            </a:br>
            <a:r>
              <a:rPr lang="de-DE" sz="1600" dirty="0" smtClean="0"/>
              <a:t>Hilfe beim </a:t>
            </a:r>
            <a:r>
              <a:rPr lang="de-DE" sz="1600" dirty="0"/>
              <a:t>I</a:t>
            </a:r>
            <a:r>
              <a:rPr lang="de-DE" sz="1600" dirty="0" smtClean="0"/>
              <a:t>mport dieses Moduls</a:t>
            </a:r>
            <a:endParaRPr lang="de-DE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784" y="2987749"/>
            <a:ext cx="9622494" cy="2194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042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43768" y="251445"/>
            <a:ext cx="9072562" cy="504056"/>
          </a:xfrm>
        </p:spPr>
        <p:txBody>
          <a:bodyPr>
            <a:normAutofit/>
          </a:bodyPr>
          <a:lstStyle/>
          <a:p>
            <a:r>
              <a:rPr lang="de-DE" sz="1600" dirty="0" smtClean="0"/>
              <a:t>Test des Moduls </a:t>
            </a:r>
            <a:r>
              <a:rPr lang="de-DE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robocar2w.py</a:t>
            </a:r>
            <a:r>
              <a:rPr lang="de-DE" sz="1600" dirty="0"/>
              <a:t> </a:t>
            </a:r>
            <a:r>
              <a:rPr lang="de-DE" sz="1600" dirty="0" smtClean="0"/>
              <a:t> mit einem Testprogramm</a:t>
            </a:r>
            <a:endParaRPr lang="de-DE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" y="755501"/>
            <a:ext cx="3816424" cy="46498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2160" y="2987749"/>
            <a:ext cx="6178956" cy="37839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8757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132</Words>
  <Application>Microsoft Office PowerPoint</Application>
  <DocSecurity>0</DocSecurity>
  <PresentationFormat>Benutzerdefiniert</PresentationFormat>
  <Paragraphs>25</Paragraphs>
  <Slides>16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19" baseType="lpstr">
      <vt:lpstr>Arial</vt:lpstr>
      <vt:lpstr>Courier New</vt:lpstr>
      <vt:lpstr>Office</vt:lpstr>
      <vt:lpstr>PowerPoint-Präsentation</vt:lpstr>
      <vt:lpstr>Wokwi Projekte für RoboCars</vt:lpstr>
      <vt:lpstr>Zuordung: L293-Modul und  ESP32 D2 R32 und Festlegung der Modi der Ausgänge</vt:lpstr>
      <vt:lpstr>Definition der Funktion en für linken und rechten Motor</vt:lpstr>
      <vt:lpstr>Funktionen für die beiden Motoren</vt:lpstr>
      <vt:lpstr>Funktion fahre() – eine für alles – wie   fahre("-888")</vt:lpstr>
      <vt:lpstr>Funktion fahre() – eine für alles – wie   fahre("-888","888")</vt:lpstr>
      <vt:lpstr>Das Modul robocar2w.py sag, was es kann. Hilfe beim Import dieses Moduls</vt:lpstr>
      <vt:lpstr>Test des Moduls robocar2w.py  mit einem Testprogramm</vt:lpstr>
      <vt:lpstr>Test des Moduls robocar2w.py  in der Befehlszeile</vt:lpstr>
      <vt:lpstr>Test der ESP Now Datenübertragung  mit  espnow-sender.py     und      espnow-receiver.py  Teil1</vt:lpstr>
      <vt:lpstr>Test der ESP Now Datenübertragung espnow-sender.py   - Teil2</vt:lpstr>
      <vt:lpstr>Test der ESP Now Datenübertragung espnow-sender.py   - Teil1</vt:lpstr>
      <vt:lpstr>Steuerung des Robocars per ESP Now  steuerung-espnow-receiver.py    Teil 1</vt:lpstr>
      <vt:lpstr>Steuerung des Robocars per ESP Now  steuerung-espnow-receiver.py    Teil 2</vt:lpstr>
      <vt:lpstr>Steuerung des Robocars per ESP Now  steuerung-espnow-receiver.py    Teil 3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/>
  <cp:keywords/>
  <dc:description/>
  <cp:lastModifiedBy>Hr. Sigismund</cp:lastModifiedBy>
  <cp:revision>11</cp:revision>
  <dcterms:modified xsi:type="dcterms:W3CDTF">2022-12-06T21:53:00Z</dcterms:modified>
  <cp:category/>
  <dc:identifier/>
  <cp:contentStatus/>
  <dc:language/>
  <cp:version/>
</cp:coreProperties>
</file>